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8f35fef7ccb4e88" /><Relationship Type="http://schemas.openxmlformats.org/officeDocument/2006/relationships/extended-properties" Target="/docProps/app.xml" Id="R7feea65529d44df4" /><Relationship Type="http://schemas.openxmlformats.org/officeDocument/2006/relationships/officeDocument" Target="/ppt/presentation.xml" Id="Ra9db8af9a5d1422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a28df8a5d824056"/>
  </p:sldMasterIdLst>
  <p:notesMasterIdLst>
    <p:notesMasterId xmlns:r="http://schemas.openxmlformats.org/officeDocument/2006/relationships" r:id="Rb61065dd6fbc44ce"/>
  </p:notesMasterIdLst>
  <p:sldIdLst>
    <p:sldId xmlns:r="http://schemas.openxmlformats.org/officeDocument/2006/relationships" id="256" r:id="R439bdb5a9edc452a"/>
    <p:sldId xmlns:r="http://schemas.openxmlformats.org/officeDocument/2006/relationships" id="257" r:id="Rf295501730fa41e4"/>
    <p:sldId xmlns:r="http://schemas.openxmlformats.org/officeDocument/2006/relationships" id="258" r:id="R8681af9e960044cf"/>
    <p:sldId xmlns:r="http://schemas.openxmlformats.org/officeDocument/2006/relationships" id="259" r:id="R92dc746e1aa341bd"/>
    <p:sldId xmlns:r="http://schemas.openxmlformats.org/officeDocument/2006/relationships" id="260" r:id="R4f7fbe29ea534bfb"/>
    <p:sldId xmlns:r="http://schemas.openxmlformats.org/officeDocument/2006/relationships" id="261" r:id="Rb6ca906311d4432c"/>
    <p:sldId xmlns:r="http://schemas.openxmlformats.org/officeDocument/2006/relationships" id="262" r:id="Rcfe7f057009848ef"/>
    <p:sldId xmlns:r="http://schemas.openxmlformats.org/officeDocument/2006/relationships" id="263" r:id="R470ef245616e48c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22087a39bbd4aa3" /><Relationship Type="http://schemas.openxmlformats.org/officeDocument/2006/relationships/slideMaster" Target="/ppt/slideMasters/slideMaster1.xml" Id="R5a28df8a5d824056" /><Relationship Type="http://schemas.openxmlformats.org/officeDocument/2006/relationships/notesMaster" Target="/ppt/notesMasters/notesMaster1.xml" Id="Rb61065dd6fbc44ce" /><Relationship Type="http://schemas.openxmlformats.org/officeDocument/2006/relationships/presProps" Target="/ppt/presProps.xml" Id="R2b86dddf856e4cbb" /><Relationship Type="http://schemas.openxmlformats.org/officeDocument/2006/relationships/tableStyles" Target="/ppt/tableStyles.xml" Id="R29e6ce4ae5df46b5" /><Relationship Type="http://schemas.openxmlformats.org/officeDocument/2006/relationships/slide" Target="/ppt/slides/slide1.xml" Id="R439bdb5a9edc452a" /><Relationship Type="http://schemas.openxmlformats.org/officeDocument/2006/relationships/slide" Target="/ppt/slides/slide2.xml" Id="Rf295501730fa41e4" /><Relationship Type="http://schemas.openxmlformats.org/officeDocument/2006/relationships/slide" Target="/ppt/slides/slide3.xml" Id="R8681af9e960044cf" /><Relationship Type="http://schemas.openxmlformats.org/officeDocument/2006/relationships/slide" Target="/ppt/slides/slide4.xml" Id="R92dc746e1aa341bd" /><Relationship Type="http://schemas.openxmlformats.org/officeDocument/2006/relationships/slide" Target="/ppt/slides/slide5.xml" Id="R4f7fbe29ea534bfb" /><Relationship Type="http://schemas.openxmlformats.org/officeDocument/2006/relationships/slide" Target="/ppt/slides/slide6.xml" Id="Rb6ca906311d4432c" /><Relationship Type="http://schemas.openxmlformats.org/officeDocument/2006/relationships/slide" Target="/ppt/slides/slide7.xml" Id="Rcfe7f057009848ef" /><Relationship Type="http://schemas.openxmlformats.org/officeDocument/2006/relationships/slide" Target="/ppt/slides/slide8.xml" Id="R470ef245616e48c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d3ddc7d14a1406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55c623d4ea54911" /><Relationship Type="http://schemas.openxmlformats.org/officeDocument/2006/relationships/notesMaster" Target="/ppt/notesMasters/notesMaster1.xml" Id="R9ac1c1de7fe34f0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0b553355d9246a6" /><Relationship Type="http://schemas.openxmlformats.org/officeDocument/2006/relationships/notesMaster" Target="/ppt/notesMasters/notesMaster1.xml" Id="Rbe6aed407dd7455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4deb3c723ab4b80" /><Relationship Type="http://schemas.openxmlformats.org/officeDocument/2006/relationships/notesMaster" Target="/ppt/notesMasters/notesMaster1.xml" Id="R5616e4a40abd4a7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f34d6b2eb4d436c" /><Relationship Type="http://schemas.openxmlformats.org/officeDocument/2006/relationships/notesMaster" Target="/ppt/notesMasters/notesMaster1.xml" Id="Raaa163e6dc324a7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77cfc2d3d074065" /><Relationship Type="http://schemas.openxmlformats.org/officeDocument/2006/relationships/notesMaster" Target="/ppt/notesMasters/notesMaster1.xml" Id="R810725eca3e64fe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66629eb31bb4bba" /><Relationship Type="http://schemas.openxmlformats.org/officeDocument/2006/relationships/notesMaster" Target="/ppt/notesMasters/notesMaster1.xml" Id="R610f06f252f848f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ceb691de4944cff" /><Relationship Type="http://schemas.openxmlformats.org/officeDocument/2006/relationships/notesMaster" Target="/ppt/notesMasters/notesMaster1.xml" Id="R910dc144e38748a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ca6f05cac264d73" /><Relationship Type="http://schemas.openxmlformats.org/officeDocument/2006/relationships/notesMaster" Target="/ppt/notesMasters/notesMaster1.xml" Id="R083e8fee74e1435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c37a67764f4c1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ec17fefe5c430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0e067a8215459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dbb9d15332d467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88344314d0470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2612f95f5d64cf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0A88872-AEEB-496D-A7A8-C821522E29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882676B-E0B0-46CA-9240-D38F015DAF5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838DE9E-BAA9-4D1B-B88D-1863FEDAA93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282F5D7-60EF-46FA-B89B-8D84926CE13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ABF24BE-9EEE-466F-8BFF-5CD65228BF9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540BB48-A2AA-4AB6-A90B-85EB4BEF78F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6C046E8-051C-4968-B376-38DC0B5BBED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93604C0-7D56-4977-BB0B-642B1476CAA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B9E7D30-9786-4E05-BFE3-6AA943FC904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5E40564-FB81-4B93-8FE6-B6BC553031D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99f7be3efa04285" /><Relationship Type="http://schemas.openxmlformats.org/officeDocument/2006/relationships/slideLayout" Target="/ppt/slideLayouts/slideLayout1.xml" Id="R47bb97a33fda4a27" /><Relationship Type="http://schemas.openxmlformats.org/officeDocument/2006/relationships/slideLayout" Target="/ppt/slideLayouts/slideLayout2.xml" Id="Rf2e9e1b27a0d4f6b" /><Relationship Type="http://schemas.openxmlformats.org/officeDocument/2006/relationships/slideLayout" Target="/ppt/slideLayouts/slideLayout3.xml" Id="R6da77353ae9c4167" /><Relationship Type="http://schemas.openxmlformats.org/officeDocument/2006/relationships/slideLayout" Target="/ppt/slideLayouts/slideLayout4.xml" Id="Rb728214bb1df4136" /><Relationship Type="http://schemas.openxmlformats.org/officeDocument/2006/relationships/slideLayout" Target="/ppt/slideLayouts/slideLayout5.xml" Id="R23101d70d34b4222" /><Relationship Type="http://schemas.openxmlformats.org/officeDocument/2006/relationships/slideLayout" Target="/ppt/slideLayouts/slideLayout6.xml" Id="R054ca0922fac472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7bb97a33fda4a27"/>
    <p:sldLayoutId xmlns:r="http://schemas.openxmlformats.org/officeDocument/2006/relationships" id="2147483650" r:id="Rf2e9e1b27a0d4f6b"/>
    <p:sldLayoutId xmlns:r="http://schemas.openxmlformats.org/officeDocument/2006/relationships" id="2147483651" r:id="R6da77353ae9c4167"/>
    <p:sldLayoutId xmlns:r="http://schemas.openxmlformats.org/officeDocument/2006/relationships" id="2147483652" r:id="Rb728214bb1df4136"/>
    <p:sldLayoutId xmlns:r="http://schemas.openxmlformats.org/officeDocument/2006/relationships" id="2147483653" r:id="R23101d70d34b4222"/>
    <p:sldLayoutId xmlns:r="http://schemas.openxmlformats.org/officeDocument/2006/relationships" id="2147483654" r:id="R054ca0922fac472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7095705367c4b96" /><Relationship Type="http://schemas.openxmlformats.org/officeDocument/2006/relationships/notesSlide" Target="/ppt/notesSlides/notesSlide1.xml" Id="R58a4f706efc64a9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dc64d88e104a9c" /><Relationship Type="http://schemas.openxmlformats.org/officeDocument/2006/relationships/notesSlide" Target="/ppt/notesSlides/notesSlide2.xml" Id="Rb2fb6e1f921345c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6e2a8231ba40ab" /><Relationship Type="http://schemas.openxmlformats.org/officeDocument/2006/relationships/notesSlide" Target="/ppt/notesSlides/notesSlide3.xml" Id="Re2299ccf6e074dc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d822ad5c5cb47f5" /><Relationship Type="http://schemas.openxmlformats.org/officeDocument/2006/relationships/notesSlide" Target="/ppt/notesSlides/notesSlide4.xml" Id="Ra6230a71f9624b2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20aa4658fb94623" /><Relationship Type="http://schemas.openxmlformats.org/officeDocument/2006/relationships/notesSlide" Target="/ppt/notesSlides/notesSlide5.xml" Id="Re7c67afab6914af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ed89febd094ee3" /><Relationship Type="http://schemas.openxmlformats.org/officeDocument/2006/relationships/notesSlide" Target="/ppt/notesSlides/notesSlide6.xml" Id="R09fe8e3657684f3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9086a69d28d4bd4" /><Relationship Type="http://schemas.openxmlformats.org/officeDocument/2006/relationships/notesSlide" Target="/ppt/notesSlides/notesSlide7.xml" Id="R37f07ff04d464cf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3382642a8364656" /><Relationship Type="http://schemas.openxmlformats.org/officeDocument/2006/relationships/notesSlide" Target="/ppt/notesSlides/notesSlide8.xml" Id="Rd94f60683060430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675522-0F51-4BCC-9D7C-380F41AD2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482600"/>
            <a:ext cx="7620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VitaPonte Partner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516AC5-F265-4316-9A51-80F2203C7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6426200"/>
            <a:ext cx="8890000" cy="279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00" b="0">
                <a:solidFill>
                  <a:srgbClr val="B5CAD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B5CADB"/>
                </a:solidFill>
                <a:latin typeface="DejaVu Sans"/>
                <a:ea typeface="DejaVu Sans"/>
                <a:cs typeface="DejaVu Sans"/>
              </a:defRPr>
            </a:pPr>
            <a:r>
              <a:rPr sz="1000" b="0">
                <a:solidFill>
                  <a:srgbClr val="B5CADB"/>
                </a:solidFill>
                <a:latin typeface="DejaVu Sans"/>
                <a:ea typeface="DejaVu Sans"/>
                <a:cs typeface="DejaVu Sans"/>
              </a:rPr>
              <a:t>Product introduction for homecare agencies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87D29A-0388-4E9A-918B-A5BE7BFEC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426200"/>
            <a:ext cx="444500" cy="279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00" b="0">
                <a:solidFill>
                  <a:srgbClr val="B5CAD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B5CADB"/>
                </a:solidFill>
                <a:latin typeface="DejaVu Sans"/>
                <a:ea typeface="DejaVu Sans"/>
                <a:cs typeface="DejaVu Sans"/>
              </a:defRPr>
            </a:pPr>
            <a:r>
              <a:rPr sz="1000" b="0">
                <a:solidFill>
                  <a:srgbClr val="B5CADB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60A6CA-27B4-4ED1-8A12-7EA386559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1816100"/>
            <a:ext cx="10668000" cy="177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5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5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Your agency.</a:t>
            </a:r>
          </a:p>
          <a:p xmlns:a="http://schemas.openxmlformats.org/drawingml/2006/main">
            <a:pPr>
              <a:defRPr sz="5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Connected care.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5B603D-B2B9-4F1D-852E-E43C5DE2A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300" y="3987800"/>
            <a:ext cx="10414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00" b="0">
                <a:solidFill>
                  <a:srgbClr val="83C8E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300" b="0">
                <a:solidFill>
                  <a:srgbClr val="83C8EF"/>
                </a:solidFill>
                <a:latin typeface="DejaVu Sans"/>
                <a:ea typeface="DejaVu Sans"/>
                <a:cs typeface="DejaVu Sans"/>
              </a:defRPr>
            </a:pPr>
            <a:r>
              <a:rPr sz="2300" b="0">
                <a:solidFill>
                  <a:srgbClr val="83C8EF"/>
                </a:solidFill>
                <a:latin typeface="DejaVu Sans"/>
                <a:ea typeface="DejaVu Sans"/>
                <a:cs typeface="DejaVu Sans"/>
              </a:rPr>
              <a:t>Technology for small and medium homecare agencies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B596CB-2840-4002-9279-FBB251B26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300" y="4889500"/>
            <a:ext cx="106045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Help customers book again. Give families clearer visit updates.</a:t>
            </a:r>
          </a:p>
          <a:p xmlns:a="http://schemas.openxmlformats.org/drawingml/2006/main">
            <a:pPr>
              <a:defRPr sz="20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Let Ask VitaPonte handle routine questions.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026AF2-2CBB-4B87-B712-12BDE6895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300" y="5880100"/>
            <a:ext cx="10160000" cy="279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B5CAD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B5CAD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B5CADB"/>
                </a:solidFill>
                <a:latin typeface="DejaVu Sans"/>
                <a:ea typeface="DejaVu Sans"/>
                <a:cs typeface="DejaVu Sans"/>
              </a:rPr>
              <a:t>Partner overview and proposed launch offer</a:t>
            </a:r>
          </a:p>
        </p:txBody>
      </p:sp>
    </p:spTree>
    <p:extLst>
      <p:ext uri="{BB962C8B-B14F-4D97-AF65-F5344CB8AC3E}">
        <p14:creationId xmlns:p14="http://schemas.microsoft.com/office/powerpoint/2010/main" val="100868523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A9B36B-D304-49F0-B697-29E5A00E4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482600"/>
            <a:ext cx="7620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17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VitaPonte Partner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2DC042-A61A-4C27-AE57-5BDCDC0DE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1282700"/>
            <a:ext cx="10795000" cy="93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 better experience for your customers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0919B0-54B8-4F6B-ACB9-20C4C443E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6426200"/>
            <a:ext cx="8890000" cy="279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pPr>
            <a:r>
              <a: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rPr>
              <a:t>Product introduction for homecare agencies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31A4D1-9426-4AE4-AD3F-79928EB0E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426200"/>
            <a:ext cx="444500" cy="279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pPr>
            <a:r>
              <a: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B04C54-8F08-42E5-8C3E-86F1C7A12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2425700"/>
            <a:ext cx="3429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3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3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Customer retention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A98519-C196-4F63-AED0-632B3B1B6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425700"/>
            <a:ext cx="69469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9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pPr>
            <a:r>
              <a:rPr sz="1900" b="0">
                <a:solidFill>
                  <a:srgbClr val="263F53"/>
                </a:solidFill>
                <a:latin typeface="DejaVu Sans"/>
                <a:ea typeface="DejaVu Sans"/>
                <a:cs typeface="DejaVu Sans"/>
              </a:rPr>
              <a:t>Returning customers can book recurring care and request preferred available caregivers.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EFE06E-5916-4A2F-A059-5A5B3B154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3594100"/>
            <a:ext cx="3429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3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3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Fewer routine office calls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095F02-964D-4E76-84C5-8906E5567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3594100"/>
            <a:ext cx="69469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9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pPr>
            <a:r>
              <a:rPr sz="1900" b="0">
                <a:solidFill>
                  <a:srgbClr val="263F53"/>
                </a:solidFill>
                <a:latin typeface="DejaVu Sans"/>
                <a:ea typeface="DejaVu Sans"/>
                <a:cs typeface="DejaVu Sans"/>
              </a:rPr>
              <a:t>Ask VitaPonte helps with booking questions and permitted visit updates, with a route to agency staff.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EC78CB-E7BA-4B61-AE28-324957000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4762500"/>
            <a:ext cx="3429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3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3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Earlier visibility of concerns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124DE1-842D-4B8A-A877-5CC4AB85A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4762500"/>
            <a:ext cx="69469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9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pPr>
            <a:r>
              <a:rPr sz="1900" b="0">
                <a:solidFill>
                  <a:srgbClr val="263F53"/>
                </a:solidFill>
                <a:latin typeface="DejaVu Sans"/>
                <a:ea typeface="DejaVu Sans"/>
                <a:cs typeface="DejaVu Sans"/>
              </a:rPr>
              <a:t>Patient-approved family participation can help surface missed visits or concerns sooner.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B0BFB7-08E0-4EF1-8FB0-F0CC77DC3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5943600"/>
            <a:ext cx="10731500" cy="279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F7180"/>
                </a:solidFill>
                <a:latin typeface="DejaVu Sans"/>
                <a:ea typeface="DejaVu Sans"/>
                <a:cs typeface="DejaVu Sans"/>
              </a:rPr>
              <a:t>The pilot will measure these benefits. Retention and call reductions are intended outcomes, not guarantees.</a:t>
            </a:r>
          </a:p>
        </p:txBody>
      </p:sp>
    </p:spTree>
    <p:extLst>
      <p:ext uri="{BB962C8B-B14F-4D97-AF65-F5344CB8AC3E}">
        <p14:creationId xmlns:p14="http://schemas.microsoft.com/office/powerpoint/2010/main" val="60153378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1ABEEC-C770-433C-95C8-D54D963B6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482600"/>
            <a:ext cx="7620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17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VitaPonte Partner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721B8A-AE96-4FCA-80AF-3C98F2C20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1282700"/>
            <a:ext cx="10795000" cy="93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Your brand and customer relationships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9E8BDA-2465-4848-B693-C014DF764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6426200"/>
            <a:ext cx="8890000" cy="279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pPr>
            <a:r>
              <a: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rPr>
              <a:t>Product introduction for homecare agencies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571A7F-BE00-4A88-86B7-F1F6769D6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426200"/>
            <a:ext cx="444500" cy="279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pPr>
            <a:r>
              <a: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14A075-907D-49E4-9134-1F06D3133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2451100"/>
            <a:ext cx="5588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Your agency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80C78F-17A4-4431-A7E5-54CE1F7C6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3175000"/>
            <a:ext cx="55626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63F53"/>
                </a:solidFill>
                <a:latin typeface="DejaVu Sans"/>
                <a:ea typeface="DejaVu Sans"/>
                <a:cs typeface="DejaVu Sans"/>
              </a:rPr>
              <a:t>Keep your logo, customer relationships, caregivers and care prices. Your team remains responsible for care delivery.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858F92-817A-4EC6-A1F9-99891A42C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6900" y="2451100"/>
            <a:ext cx="4572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VitaPonte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1BDB6B-FDE4-44CD-AE65-1623B8EB3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6900" y="3378200"/>
            <a:ext cx="45212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63F53"/>
                </a:solidFill>
                <a:latin typeface="DejaVu Sans"/>
                <a:ea typeface="DejaVu Sans"/>
                <a:cs typeface="DejaVu Sans"/>
              </a:rPr>
              <a:t>Agency branding with visible “Powered by VitaPonte” attribution. A shared platform with separate agency access and permissions.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196AB3-7E83-41E3-A3FB-1609DAACD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5232400"/>
            <a:ext cx="10731500" cy="1530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1">
                <a:solidFill>
                  <a:srgbClr val="1275AE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1275AE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275AE"/>
                </a:solidFill>
                <a:latin typeface="DejaVu Sans"/>
                <a:ea typeface="DejaVu Sans"/>
                <a:cs typeface="DejaVu Sans"/>
              </a:rPr>
              <a:t>Ask VitaPonte is included for every role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54952B-8796-4537-94D6-B848B51E5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5778500"/>
            <a:ext cx="10731500" cy="984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pPr>
            <a:r>
              <a:rPr sz="1600" b="0">
                <a:solidFill>
                  <a:srgbClr val="5F7180"/>
                </a:solidFill>
                <a:latin typeface="DejaVu Sans"/>
                <a:ea typeface="DejaVu Sans"/>
                <a:cs typeface="DejaVu Sans"/>
              </a:rPr>
              <a:t>Patients, permitted family members, caregivers and administrators receive access appropriate to their role.</a:t>
            </a:r>
          </a:p>
        </p:txBody>
      </p:sp>
    </p:spTree>
    <p:extLst>
      <p:ext uri="{BB962C8B-B14F-4D97-AF65-F5344CB8AC3E}">
        <p14:creationId xmlns:p14="http://schemas.microsoft.com/office/powerpoint/2010/main" val="203602247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BFFD69-6EB8-48D5-BB47-836B230F2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482600"/>
            <a:ext cx="7620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17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VitaPonte Partner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371083-1961-45D1-B3D7-DA7FF1D09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1282700"/>
            <a:ext cx="10795000" cy="93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One connected visit experience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C53D2F-678C-4291-B6AF-9BE7D46CA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6426200"/>
            <a:ext cx="8890000" cy="279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pPr>
            <a:r>
              <a: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rPr>
              <a:t>Product introduction for homecare agencies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1A260E-9578-4D6A-A4EE-B7EF41F17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426200"/>
            <a:ext cx="444500" cy="279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pPr>
            <a:r>
              <a: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7F0DCB-3104-4B2F-9857-41B1796E1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2413000"/>
            <a:ext cx="30988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01  Book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71A8DA-68A2-44E2-A84D-B238EB2DF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9400" y="2413000"/>
            <a:ext cx="7366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9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pPr>
            <a:r>
              <a:rPr sz="1900" b="0">
                <a:solidFill>
                  <a:srgbClr val="263F53"/>
                </a:solidFill>
                <a:latin typeface="DejaVu Sans"/>
                <a:ea typeface="DejaVu Sans"/>
                <a:cs typeface="DejaVu Sans"/>
              </a:rPr>
              <a:t>Customers review available caregiver profiles and choose a visit or recurring schedule.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A8DF1C-8693-4D82-953C-5405C7326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3327400"/>
            <a:ext cx="30988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02  Confirm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0DA82D-A214-48BB-BF54-15EDCC88B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9400" y="3327400"/>
            <a:ext cx="7366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9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pPr>
            <a:r>
              <a:rPr sz="1900" b="0">
                <a:solidFill>
                  <a:srgbClr val="263F53"/>
                </a:solidFill>
                <a:latin typeface="DejaVu Sans"/>
                <a:ea typeface="DejaVu Sans"/>
                <a:cs typeface="DejaVu Sans"/>
              </a:rPr>
              <a:t>The agency confirms the booking and the caregiver accepts the work.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D8A881-1767-46A0-9B58-E7AF55610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4241800"/>
            <a:ext cx="30988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03  Follow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D12E9C-275C-4C04-B4BC-E0987E8A9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9400" y="4241800"/>
            <a:ext cx="7366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9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pPr>
            <a:r>
              <a:rPr sz="1900" b="0">
                <a:solidFill>
                  <a:srgbClr val="263F53"/>
                </a:solidFill>
                <a:latin typeface="DejaVu Sans"/>
                <a:ea typeface="DejaVu Sans"/>
                <a:cs typeface="DejaVu Sans"/>
              </a:rPr>
              <a:t>Departure and arrival updates help customers and authorized family follow the visit.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18A637-C61A-4C20-8190-137912D4A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5156200"/>
            <a:ext cx="3098800" cy="1606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04  Complete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C496A3-F60A-4CD1-BAEA-9607C35C4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9400" y="5156200"/>
            <a:ext cx="7366000" cy="1606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9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pPr>
            <a:r>
              <a:rPr sz="1900" b="0">
                <a:solidFill>
                  <a:srgbClr val="263F53"/>
                </a:solidFill>
                <a:latin typeface="DejaVu Sans"/>
                <a:ea typeface="DejaVu Sans"/>
                <a:cs typeface="DejaVu Sans"/>
              </a:rPr>
              <a:t>The caregiver records visit time and confirms notes. Completed records support receipts and reconciliation.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EC0664-84B0-466C-A954-D7105DB87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6032500"/>
            <a:ext cx="10731500" cy="279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F7180"/>
                </a:solidFill>
                <a:latin typeface="DejaVu Sans"/>
                <a:ea typeface="DejaVu Sans"/>
                <a:cs typeface="DejaVu Sans"/>
              </a:rPr>
              <a:t>Proposed workflow. The signed pilot scope will confirm available capabilities before live use.</a:t>
            </a:r>
          </a:p>
        </p:txBody>
      </p:sp>
    </p:spTree>
    <p:extLst>
      <p:ext uri="{BB962C8B-B14F-4D97-AF65-F5344CB8AC3E}">
        <p14:creationId xmlns:p14="http://schemas.microsoft.com/office/powerpoint/2010/main" val="112373739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1A0591-A519-41B4-B70A-BADCDA561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482600"/>
            <a:ext cx="7620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17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VitaPonte Partner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60003D-E8D3-4508-A32B-18D3D2A33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1282700"/>
            <a:ext cx="10795000" cy="93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Ask VitaPonte and Family Connect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5E2B75-D2E1-4C29-94B2-A26B9E865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6426200"/>
            <a:ext cx="8890000" cy="279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pPr>
            <a:r>
              <a: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rPr>
              <a:t>Product introduction for homecare agencies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CA8F7C-9EBA-4CEE-8FF1-EF523CECD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426200"/>
            <a:ext cx="444500" cy="279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pPr>
            <a:r>
              <a: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D78F1E-FDB7-4FB7-9109-7C94C75F9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2413000"/>
            <a:ext cx="5207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8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8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Ask VitaPonte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D567C1-0180-4849-8C91-B4C5A0E2F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3098800"/>
            <a:ext cx="5207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63F53"/>
                </a:solidFill>
                <a:latin typeface="DejaVu Sans"/>
                <a:ea typeface="DejaVu Sans"/>
                <a:cs typeface="DejaVu Sans"/>
              </a:rPr>
              <a:t>Typing and dictation keep help accessible.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C871D9-3931-4B87-BE46-9B019241B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4076700"/>
            <a:ext cx="5207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pPr>
            <a:r>
              <a:rPr sz="2000" b="0">
                <a:solidFill>
                  <a:srgbClr val="263F53"/>
                </a:solidFill>
                <a:latin typeface="DejaVu Sans"/>
                <a:ea typeface="DejaVu Sans"/>
                <a:cs typeface="DejaVu Sans"/>
              </a:rPr>
              <a:t>Routine service questions and permitted updates can reduce the need to call the office. Exceptions go to agency staff.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F215FE-B273-45E7-9370-B2ACAF10F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413000"/>
            <a:ext cx="4572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8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8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Family Connect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22B93C-4D73-4C2B-B1B4-5331A2E83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098800"/>
            <a:ext cx="45593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63F53"/>
                </a:solidFill>
                <a:latin typeface="DejaVu Sans"/>
                <a:ea typeface="DejaVu Sans"/>
                <a:cs typeface="DejaVu Sans"/>
              </a:rPr>
              <a:t>With patient approval, family members can help book care and follow visit updates.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285D1E-2F31-441A-B0BD-A70639F92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406900"/>
            <a:ext cx="45593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pPr>
            <a:r>
              <a:rPr sz="2000" b="0">
                <a:solidFill>
                  <a:srgbClr val="263F53"/>
                </a:solidFill>
                <a:latin typeface="DejaVu Sans"/>
                <a:ea typeface="DejaVu Sans"/>
                <a:cs typeface="DejaVu Sans"/>
              </a:rPr>
              <a:t>Patients choose access and can revoke it. Caregivers confirm AI visit summaries before sharing.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73BB73-AE0D-48FE-B824-6BFDC0633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5727700"/>
            <a:ext cx="10731500" cy="103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00" b="1">
                <a:solidFill>
                  <a:srgbClr val="1275AE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1275AE"/>
                </a:solidFill>
                <a:latin typeface="DejaVu Sans"/>
                <a:ea typeface="DejaVu Sans"/>
                <a:cs typeface="DejaVu Sans"/>
              </a:defRPr>
            </a:pPr>
            <a:r>
              <a:rPr sz="1700" b="1">
                <a:solidFill>
                  <a:srgbClr val="1275AE"/>
                </a:solidFill>
                <a:latin typeface="DejaVu Sans"/>
                <a:ea typeface="DejaVu Sans"/>
                <a:cs typeface="DejaVu Sans"/>
              </a:rPr>
              <a:t>Family participation supports visibility. The agency retains care responsibility.</a:t>
            </a:r>
          </a:p>
        </p:txBody>
      </p:sp>
    </p:spTree>
    <p:extLst>
      <p:ext uri="{BB962C8B-B14F-4D97-AF65-F5344CB8AC3E}">
        <p14:creationId xmlns:p14="http://schemas.microsoft.com/office/powerpoint/2010/main" val="191925646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92A2C1-D22E-4A07-89D6-18D2318B8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482600"/>
            <a:ext cx="7620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17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VitaPonte Partner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D5E7FF-E7A8-40FB-94EE-998F550DA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1282700"/>
            <a:ext cx="10795000" cy="93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 simple commercial model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56E6D7-741D-4252-8E77-A226CB25B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6426200"/>
            <a:ext cx="8890000" cy="279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pPr>
            <a:r>
              <a: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rPr>
              <a:t>Product introduction for homecare agencies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48ECD6-8F87-4345-BC64-744A30C32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426200"/>
            <a:ext cx="444500" cy="279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pPr>
            <a:r>
              <a: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8C4479-C1C0-48D1-B857-A580B1A6B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2222500"/>
            <a:ext cx="3683000" cy="177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400" b="1">
                <a:solidFill>
                  <a:srgbClr val="1275AE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8400" b="1">
                <a:solidFill>
                  <a:srgbClr val="1275AE"/>
                </a:solidFill>
                <a:latin typeface="DejaVu Sans"/>
                <a:ea typeface="DejaVu Sans"/>
                <a:cs typeface="DejaVu Sans"/>
              </a:defRPr>
            </a:pPr>
            <a:r>
              <a:rPr sz="8400" b="1">
                <a:solidFill>
                  <a:srgbClr val="1275AE"/>
                </a:solidFill>
                <a:latin typeface="DejaVu Sans"/>
                <a:ea typeface="DejaVu Sans"/>
                <a:cs typeface="DejaVu Sans"/>
              </a:rPr>
              <a:t>5%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5A7A9A-09FC-47B4-9D75-D1FFBDF21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41700"/>
            <a:ext cx="4445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of eligible care receipts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99BBA9-56F3-486C-BB28-C58B633F1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27500"/>
            <a:ext cx="4445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63F53"/>
                </a:solidFill>
                <a:latin typeface="DejaVu Sans"/>
                <a:ea typeface="DejaVu Sans"/>
                <a:cs typeface="DejaVu Sans"/>
              </a:rPr>
              <a:t>Only after an onboarded patient receives a completed visit and the agency collects payment.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29222A-B46D-46C8-BC18-EE3D1F236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387600"/>
            <a:ext cx="5080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One setup fee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20001F-9C2D-4BE1-8E22-C05FB65C5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971800"/>
            <a:ext cx="5080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5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pPr>
            <a:r>
              <a:rPr sz="2500" b="0">
                <a:solidFill>
                  <a:srgbClr val="263F53"/>
                </a:solidFill>
                <a:latin typeface="DejaVu Sans"/>
                <a:ea typeface="DejaVu Sans"/>
                <a:cs typeface="DejaVu Sans"/>
              </a:rPr>
              <a:t>Small agency: $250</a:t>
            </a:r>
          </a:p>
          <a:p xmlns:a="http://schemas.openxmlformats.org/drawingml/2006/main">
            <a:pPr>
              <a:defRPr sz="25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pPr>
            <a:r>
              <a:rPr sz="2500" b="0">
                <a:solidFill>
                  <a:srgbClr val="263F53"/>
                </a:solidFill>
                <a:latin typeface="DejaVu Sans"/>
                <a:ea typeface="DejaVu Sans"/>
                <a:cs typeface="DejaVu Sans"/>
              </a:rPr>
              <a:t>Medium agency: $500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200B1A-4FC8-4382-96B5-A042B8AC6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038600"/>
            <a:ext cx="5080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63F53"/>
                </a:solidFill>
                <a:latin typeface="DejaVu Sans"/>
                <a:ea typeface="DejaVu Sans"/>
                <a:cs typeface="DejaVu Sans"/>
              </a:rPr>
              <a:t>Proposed launch rates include branding, configuration, initial import and staff training.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3BA151-5720-405C-9CAF-0C5CC0442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5435600"/>
            <a:ext cx="10731500" cy="132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No monthly subscription or recurring minimum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ABA190-3C52-4150-B5BC-F193D0DD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5943600"/>
            <a:ext cx="10731500" cy="279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F7180"/>
                </a:solidFill>
                <a:latin typeface="DejaVu Sans"/>
                <a:ea typeface="DejaVu Sans"/>
                <a:cs typeface="DejaVu Sans"/>
              </a:rPr>
              <a:t>Monthly reconciliation under signed terms. Exclude canceled and unpaid visits, taxes, tips and pass-through expenses. Deduct refunds. Payment processing costs are separate.</a:t>
            </a:r>
          </a:p>
        </p:txBody>
      </p:sp>
    </p:spTree>
    <p:extLst>
      <p:ext uri="{BB962C8B-B14F-4D97-AF65-F5344CB8AC3E}">
        <p14:creationId xmlns:p14="http://schemas.microsoft.com/office/powerpoint/2010/main" val="30355206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BF29F0-7125-46E8-A34F-0F691A4C8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482600"/>
            <a:ext cx="7620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17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VitaPonte Partner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AAE4FC-08FE-45A7-A1A7-E11B9A250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1282700"/>
            <a:ext cx="10795000" cy="93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What the 5% fee means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5E542F-24D0-414A-9246-B10BACB58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6426200"/>
            <a:ext cx="8890000" cy="279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pPr>
            <a:r>
              <a: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rPr>
              <a:t>Product introduction for homecare agencies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8EFC91-0FDE-4BC4-8032-8D292080C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426200"/>
            <a:ext cx="444500" cy="279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pPr>
            <a:r>
              <a:rPr sz="1000" b="0">
                <a:solidFill>
                  <a:srgbClr val="5F7180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5C0325-59E3-41BD-BDA3-F92B62A9E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2374900"/>
            <a:ext cx="107315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3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pPr>
            <a:r>
              <a:rPr sz="2300" b="0">
                <a:solidFill>
                  <a:srgbClr val="5F7180"/>
                </a:solidFill>
                <a:latin typeface="DejaVu Sans"/>
                <a:ea typeface="DejaVu Sans"/>
                <a:cs typeface="DejaVu Sans"/>
              </a:rPr>
              <a:t>Illustrative visit at $60 per hour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894DCE-DF61-447A-BCA4-5649BA1EA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3187700"/>
            <a:ext cx="107315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8 hours of completed, paid care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B84773-E95D-43F7-8852-78B69081E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4114800"/>
            <a:ext cx="3302000" cy="177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5000" b="1">
                <a:solidFill>
                  <a:srgbClr val="1275AE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5000" b="1">
                <a:solidFill>
                  <a:srgbClr val="1275AE"/>
                </a:solidFill>
                <a:latin typeface="DejaVu Sans"/>
                <a:ea typeface="DejaVu Sans"/>
                <a:cs typeface="DejaVu Sans"/>
              </a:defRPr>
            </a:pPr>
            <a:r>
              <a:rPr sz="5000" b="1">
                <a:solidFill>
                  <a:srgbClr val="1275AE"/>
                </a:solidFill>
                <a:latin typeface="DejaVu Sans"/>
                <a:ea typeface="DejaVu Sans"/>
                <a:cs typeface="DejaVu Sans"/>
              </a:rPr>
              <a:t>$480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05DFAB-90BF-4FA5-BC42-538A57543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5016500"/>
            <a:ext cx="3302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0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0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170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Eligible care receipts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195230-B0FF-479F-8784-E206D4752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0900" y="4114800"/>
            <a:ext cx="3302000" cy="177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5000" b="1">
                <a:solidFill>
                  <a:srgbClr val="1275AE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5000" b="1">
                <a:solidFill>
                  <a:srgbClr val="1275AE"/>
                </a:solidFill>
                <a:latin typeface="DejaVu Sans"/>
                <a:ea typeface="DejaVu Sans"/>
                <a:cs typeface="DejaVu Sans"/>
              </a:defRPr>
            </a:pPr>
            <a:r>
              <a:rPr sz="5000" b="1">
                <a:solidFill>
                  <a:srgbClr val="1275AE"/>
                </a:solidFill>
                <a:latin typeface="DejaVu Sans"/>
                <a:ea typeface="DejaVu Sans"/>
                <a:cs typeface="DejaVu Sans"/>
              </a:rPr>
              <a:t>$24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DC2002-78BA-409D-9C32-4CF5A7B94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0900" y="5016500"/>
            <a:ext cx="3302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0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0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170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VitaPonte share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4B6945-CC64-4C49-BC58-5764C298C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700" y="4114800"/>
            <a:ext cx="3302000" cy="177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5000" b="1">
                <a:solidFill>
                  <a:srgbClr val="1275AE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5000" b="1">
                <a:solidFill>
                  <a:srgbClr val="1275AE"/>
                </a:solidFill>
                <a:latin typeface="DejaVu Sans"/>
                <a:ea typeface="DejaVu Sans"/>
                <a:cs typeface="DejaVu Sans"/>
              </a:defRPr>
            </a:pPr>
            <a:r>
              <a:rPr sz="5000" b="1">
                <a:solidFill>
                  <a:srgbClr val="1275AE"/>
                </a:solidFill>
                <a:latin typeface="DejaVu Sans"/>
                <a:ea typeface="DejaVu Sans"/>
                <a:cs typeface="DejaVu Sans"/>
              </a:rPr>
              <a:t>$456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27A4B1-61B5-49EB-BA79-84661DFD2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700" y="5016500"/>
            <a:ext cx="3302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0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0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170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Agency receipts after share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6274B3-9E35-4845-8465-7FAF3F9BC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5715000"/>
            <a:ext cx="10731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00" b="0">
                <a:solidFill>
                  <a:srgbClr val="263F53"/>
                </a:solidFill>
                <a:latin typeface="DejaVu Sans"/>
                <a:ea typeface="DejaVu Sans"/>
                <a:cs typeface="DejaVu Sans"/>
              </a:defRPr>
            </a:pPr>
            <a:r>
              <a:rPr sz="1700" b="0">
                <a:solidFill>
                  <a:srgbClr val="263F53"/>
                </a:solidFill>
                <a:latin typeface="DejaVu Sans"/>
                <a:ea typeface="DejaVu Sans"/>
                <a:cs typeface="DejaVu Sans"/>
              </a:rPr>
              <a:t>The agency amount is before caregiver pay, processing fees and other expenses.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807279-F51A-4644-9BE3-450638333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6121400"/>
            <a:ext cx="10731500" cy="279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F7180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F7180"/>
                </a:solidFill>
                <a:latin typeface="DejaVu Sans"/>
                <a:ea typeface="DejaVu Sans"/>
                <a:cs typeface="DejaVu Sans"/>
              </a:rPr>
              <a:t>$60 per hour is an example assumption, not a national minimum. Registration alone triggers no percentage fee.</a:t>
            </a:r>
          </a:p>
        </p:txBody>
      </p:sp>
    </p:spTree>
    <p:extLst>
      <p:ext uri="{BB962C8B-B14F-4D97-AF65-F5344CB8AC3E}">
        <p14:creationId xmlns:p14="http://schemas.microsoft.com/office/powerpoint/2010/main" val="42813413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2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D45395-B26E-4E7D-83DC-4321924A3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482600"/>
            <a:ext cx="7620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VitaPonte Partner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4892BC-5A86-4127-844B-5201AC5B9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1282700"/>
            <a:ext cx="10795000" cy="93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 founding agency pilot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8075E1-E84F-4A75-98DB-7DB172843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6426200"/>
            <a:ext cx="8890000" cy="279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00" b="0">
                <a:solidFill>
                  <a:srgbClr val="B5CAD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B5CADB"/>
                </a:solidFill>
                <a:latin typeface="DejaVu Sans"/>
                <a:ea typeface="DejaVu Sans"/>
                <a:cs typeface="DejaVu Sans"/>
              </a:defRPr>
            </a:pPr>
            <a:r>
              <a:rPr sz="1000" b="0">
                <a:solidFill>
                  <a:srgbClr val="B5CADB"/>
                </a:solidFill>
                <a:latin typeface="DejaVu Sans"/>
                <a:ea typeface="DejaVu Sans"/>
                <a:cs typeface="DejaVu Sans"/>
              </a:rPr>
              <a:t>Product introduction for homecare agencies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23EC0C-FFD8-4C59-AE8F-EACAD78B6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426200"/>
            <a:ext cx="444500" cy="279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00" b="0">
                <a:solidFill>
                  <a:srgbClr val="B5CAD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B5CADB"/>
                </a:solidFill>
                <a:latin typeface="DejaVu Sans"/>
                <a:ea typeface="DejaVu Sans"/>
                <a:cs typeface="DejaVu Sans"/>
              </a:defRPr>
            </a:pPr>
            <a:r>
              <a:rPr sz="1000" b="0">
                <a:solidFill>
                  <a:srgbClr val="B5CADB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EA42EA-47A3-426B-918B-502D050E9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2425700"/>
            <a:ext cx="107315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 focused 90-day pilot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89E92C-F368-47B2-93F7-0F6531A20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3124200"/>
            <a:ext cx="10541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Start with a small group of private pay customers. Agree on the available features, staff training and patient permissions before launch.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FC2706-8E6A-4E54-B569-73A16BC37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4343400"/>
            <a:ext cx="10541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Track routine calls per 100 visits, repeat bookings, authorized family use and response times to concerns.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5A306A-A0AE-4A84-A3D2-8E42F5E0E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5473700"/>
            <a:ext cx="10731500" cy="128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1">
                <a:solidFill>
                  <a:srgbClr val="83C8E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83C8EF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3C8EF"/>
                </a:solidFill>
                <a:latin typeface="DejaVu Sans"/>
                <a:ea typeface="DejaVu Sans"/>
                <a:cs typeface="DejaVu Sans"/>
              </a:rPr>
              <a:t>Let’s discuss how VitaPonte could support your agency.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AB55C3-009E-4A61-8760-906EF3AF0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6057900"/>
            <a:ext cx="10731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Krimo Salem, Founder and CEO of VitaPonte</a:t>
            </a:r>
          </a:p>
        </p:txBody>
      </p:sp>
    </p:spTree>
    <p:extLst>
      <p:ext uri="{BB962C8B-B14F-4D97-AF65-F5344CB8AC3E}">
        <p14:creationId xmlns:p14="http://schemas.microsoft.com/office/powerpoint/2010/main" val="74766010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2026-10-12T20:43:27.0860000Z</dcterms:created>
  <dcterms:modified xsi:type="dcterms:W3CDTF">2026-10-12T20:43:27.0860000Z</dcterms:modified>
</coreProperties>
</file>